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sldIdLst>
    <p:sldId id="264" r:id="rId2"/>
    <p:sldId id="256" r:id="rId3"/>
    <p:sldId id="257" r:id="rId4"/>
    <p:sldId id="258" r:id="rId5"/>
    <p:sldId id="259" r:id="rId6"/>
    <p:sldId id="260" r:id="rId7"/>
    <p:sldId id="261"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p:scale>
          <a:sx n="50" d="100"/>
          <a:sy n="50" d="100"/>
        </p:scale>
        <p:origin x="1939" y="8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2.png>
</file>

<file path=ppt/media/image3.png>
</file>

<file path=ppt/media/image4.png>
</file>

<file path=ppt/media/image5.png>
</file>

<file path=ppt/media/image6.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1CD64B5-988E-4C20-A36B-6EE052D60EAD}" type="datetimeFigureOut">
              <a:rPr lang="en-US" smtClean="0"/>
              <a:t>9/20/2023</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90B82715-74BA-4150-931F-F95732981CF7}"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frSlideMaster.Title SlideFooter" descr="Internal">
            <a:extLst>
              <a:ext uri="{FF2B5EF4-FFF2-40B4-BE49-F238E27FC236}">
                <a16:creationId xmlns:a16="http://schemas.microsoft.com/office/drawing/2014/main" id="{B059B1BD-7578-F0C4-233B-D498476305A6}"/>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5733628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CD64B5-988E-4C20-A36B-6EE052D60EAD}" type="datetimeFigureOut">
              <a:rPr lang="en-US" smtClean="0"/>
              <a:t>9/20/2023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B82715-74BA-4150-931F-F95732981CF7}"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frSlideMaster.Title and Vertical TextFooter" descr="Internal">
            <a:extLst>
              <a:ext uri="{FF2B5EF4-FFF2-40B4-BE49-F238E27FC236}">
                <a16:creationId xmlns:a16="http://schemas.microsoft.com/office/drawing/2014/main" id="{3A15A899-D83D-7170-99AB-D76F18365140}"/>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945452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CD64B5-988E-4C20-A36B-6EE052D60EAD}" type="datetimeFigureOut">
              <a:rPr lang="en-US" smtClean="0"/>
              <a:t>9/20/2023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B82715-74BA-4150-931F-F95732981CF7}"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201213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CD64B5-988E-4C20-A36B-6EE052D60EAD}" type="datetimeFigureOut">
              <a:rPr lang="en-US" smtClean="0"/>
              <a:t>9/20/2023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B82715-74BA-4150-931F-F95732981CF7}"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frSlideMaster.Title and ContentFooter" descr="Internal">
            <a:extLst>
              <a:ext uri="{FF2B5EF4-FFF2-40B4-BE49-F238E27FC236}">
                <a16:creationId xmlns:a16="http://schemas.microsoft.com/office/drawing/2014/main" id="{4AC35290-4A2F-60E9-C74E-331770C2E9CE}"/>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119464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CD64B5-988E-4C20-A36B-6EE052D60EAD}" type="datetimeFigureOut">
              <a:rPr lang="en-US" smtClean="0"/>
              <a:t>9/20/2023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0B82715-74BA-4150-931F-F95732981CF7}"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7" name="frSlideMaster.Section HeaderFooter" descr="Internal">
            <a:extLst>
              <a:ext uri="{FF2B5EF4-FFF2-40B4-BE49-F238E27FC236}">
                <a16:creationId xmlns:a16="http://schemas.microsoft.com/office/drawing/2014/main" id="{48A08999-8F09-0F83-F9A2-554144C4D804}"/>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2335084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1CD64B5-988E-4C20-A36B-6EE052D60EAD}" type="datetimeFigureOut">
              <a:rPr lang="en-US" smtClean="0"/>
              <a:t>9/20/2023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B82715-74BA-4150-931F-F95732981CF7}"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8" name="frSlideMaster.Two ContentFooter" descr="Internal">
            <a:extLst>
              <a:ext uri="{FF2B5EF4-FFF2-40B4-BE49-F238E27FC236}">
                <a16:creationId xmlns:a16="http://schemas.microsoft.com/office/drawing/2014/main" id="{60425E4A-4F16-7B27-CDB1-4D400D5500B1}"/>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2780233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1CD64B5-988E-4C20-A36B-6EE052D60EAD}" type="datetimeFigureOut">
              <a:rPr lang="en-US" smtClean="0"/>
              <a:t>9/20/2023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0B82715-74BA-4150-931F-F95732981CF7}"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10" name="frSlideMaster.ComparisonFooter" descr="Internal">
            <a:extLst>
              <a:ext uri="{FF2B5EF4-FFF2-40B4-BE49-F238E27FC236}">
                <a16:creationId xmlns:a16="http://schemas.microsoft.com/office/drawing/2014/main" id="{057F3709-E255-64F8-D8C1-CBFC37C404D7}"/>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1239165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1CD64B5-988E-4C20-A36B-6EE052D60EAD}" type="datetimeFigureOut">
              <a:rPr lang="en-US" smtClean="0"/>
              <a:t>9/20/2023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0B82715-74BA-4150-931F-F95732981CF7}"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6" name="frSlideMaster.Title OnlyFooter" descr="Internal">
            <a:extLst>
              <a:ext uri="{FF2B5EF4-FFF2-40B4-BE49-F238E27FC236}">
                <a16:creationId xmlns:a16="http://schemas.microsoft.com/office/drawing/2014/main" id="{24C73309-599A-4BC6-D201-572D65173A67}"/>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3262779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1CD64B5-988E-4C20-A36B-6EE052D60EAD}" type="datetimeFigureOut">
              <a:rPr lang="en-US" smtClean="0"/>
              <a:t>9/20/2023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0B82715-74BA-4150-931F-F95732981CF7}" type="slidenum">
              <a:rPr lang="en-US" smtClean="0"/>
              <a:t>‹#›</a:t>
            </a:fld>
            <a:endParaRPr lang="en-US"/>
          </a:p>
        </p:txBody>
      </p:sp>
      <p:sp>
        <p:nvSpPr>
          <p:cNvPr id="5" name="frSlideMaster.BlankFooter" descr="Internal">
            <a:extLst>
              <a:ext uri="{FF2B5EF4-FFF2-40B4-BE49-F238E27FC236}">
                <a16:creationId xmlns:a16="http://schemas.microsoft.com/office/drawing/2014/main" id="{278579BA-2B6D-658D-B30D-63F40096FDC0}"/>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2911303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1CD64B5-988E-4C20-A36B-6EE052D60EAD}" type="datetimeFigureOut">
              <a:rPr lang="en-US" smtClean="0"/>
              <a:t>9/20/2023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0B82715-74BA-4150-931F-F95732981CF7}"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8" name="frSlideMaster.Content with CaptionFooter" descr="Internal">
            <a:extLst>
              <a:ext uri="{FF2B5EF4-FFF2-40B4-BE49-F238E27FC236}">
                <a16:creationId xmlns:a16="http://schemas.microsoft.com/office/drawing/2014/main" id="{A7D19401-F7EE-AA9A-91FA-89094E0A7828}"/>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157118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81CD64B5-988E-4C20-A36B-6EE052D60EAD}" type="datetimeFigureOut">
              <a:rPr lang="en-US" smtClean="0"/>
              <a:t>9/20/2023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90B82715-74BA-4150-931F-F95732981CF7}"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9" name="frSlideMaster.Picture with CaptionFooter" descr="Internal">
            <a:extLst>
              <a:ext uri="{FF2B5EF4-FFF2-40B4-BE49-F238E27FC236}">
                <a16:creationId xmlns:a16="http://schemas.microsoft.com/office/drawing/2014/main" id="{98865B96-49FF-F14E-C424-A771471AA7E9}"/>
              </a:ext>
            </a:extLst>
          </p:cNvPr>
          <p:cNvSpPr txBox="1"/>
          <p:nvPr userDrawn="1"/>
        </p:nvSpPr>
        <p:spPr>
          <a:xfrm>
            <a:off x="0" y="6545580"/>
            <a:ext cx="12192000" cy="215444"/>
          </a:xfrm>
          <a:prstGeom prst="rect">
            <a:avLst/>
          </a:prstGeom>
          <a:noFill/>
        </p:spPr>
        <p:txBody>
          <a:bodyPr vert="horz" rtlCol="0">
            <a:spAutoFit/>
          </a:bodyPr>
          <a:lstStyle/>
          <a:p>
            <a:pPr algn="r"/>
            <a:r>
              <a:rPr lang="en-US" sz="800" b="0" i="0" u="none" baseline="0">
                <a:solidFill>
                  <a:srgbClr val="000000"/>
                </a:solidFill>
                <a:latin typeface="arial" panose="020B0604020202020204" pitchFamily="34" charset="0"/>
              </a:rPr>
              <a:t>Internal</a:t>
            </a:r>
          </a:p>
        </p:txBody>
      </p:sp>
    </p:spTree>
    <p:extLst>
      <p:ext uri="{BB962C8B-B14F-4D97-AF65-F5344CB8AC3E}">
        <p14:creationId xmlns:p14="http://schemas.microsoft.com/office/powerpoint/2010/main" val="2714596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81CD64B5-988E-4C20-A36B-6EE052D60EAD}" type="datetimeFigureOut">
              <a:rPr lang="en-US" smtClean="0"/>
              <a:t>9/20/2023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90B82715-74BA-4150-931F-F95732981CF7}"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7423706"/>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VIDEO-2023-09-17-23-18-53">
            <a:hlinkClick r:id="" action="ppaction://media"/>
            <a:extLst>
              <a:ext uri="{FF2B5EF4-FFF2-40B4-BE49-F238E27FC236}">
                <a16:creationId xmlns:a16="http://schemas.microsoft.com/office/drawing/2014/main" id="{60F030EB-31B3-2073-29C5-2952686CEC9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025959" y="30336"/>
            <a:ext cx="3696603" cy="6055949"/>
          </a:xfrm>
          <a:prstGeom prst="rect">
            <a:avLst/>
          </a:prstGeom>
        </p:spPr>
      </p:pic>
    </p:spTree>
    <p:extLst>
      <p:ext uri="{BB962C8B-B14F-4D97-AF65-F5344CB8AC3E}">
        <p14:creationId xmlns:p14="http://schemas.microsoft.com/office/powerpoint/2010/main" val="3255549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443CB-B8EE-82F5-596D-98C627DF69A2}"/>
              </a:ext>
            </a:extLst>
          </p:cNvPr>
          <p:cNvSpPr>
            <a:spLocks noGrp="1"/>
          </p:cNvSpPr>
          <p:nvPr>
            <p:ph type="ctrTitle"/>
          </p:nvPr>
        </p:nvSpPr>
        <p:spPr/>
        <p:txBody>
          <a:bodyPr/>
          <a:lstStyle/>
          <a:p>
            <a:r>
              <a:rPr lang="en-US" sz="2000" b="1" i="0" dirty="0">
                <a:solidFill>
                  <a:schemeClr val="tx1">
                    <a:lumMod val="85000"/>
                    <a:lumOff val="15000"/>
                  </a:schemeClr>
                </a:solidFill>
                <a:latin typeface="Avenir Next LT Pro" panose="020B0504020202020204" pitchFamily="34" charset="0"/>
              </a:rPr>
              <a:t>How Technology is changing the world of Finance; </a:t>
            </a:r>
            <a:br>
              <a:rPr lang="en-US" sz="1800" b="1" i="0" dirty="0">
                <a:solidFill>
                  <a:srgbClr val="002060"/>
                </a:solidFill>
                <a:effectLst/>
                <a:latin typeface="inherit"/>
              </a:rPr>
            </a:br>
            <a:r>
              <a:rPr lang="en-US" sz="3600" b="1" i="0" dirty="0">
                <a:solidFill>
                  <a:srgbClr val="C00000"/>
                </a:solidFill>
                <a:effectLst/>
                <a:latin typeface="Tahoma" panose="020B0604030504040204" pitchFamily="34" charset="0"/>
                <a:ea typeface="Tahoma" panose="020B0604030504040204" pitchFamily="34" charset="0"/>
                <a:cs typeface="Tahoma" panose="020B0604030504040204" pitchFamily="34" charset="0"/>
              </a:rPr>
              <a:t>Repositioning</a:t>
            </a:r>
            <a:r>
              <a:rPr lang="en-US" sz="3600" b="1" i="0" dirty="0">
                <a:solidFill>
                  <a:srgbClr val="002060"/>
                </a:solidFill>
                <a:effectLst/>
                <a:latin typeface="Tahoma" panose="020B0604030504040204" pitchFamily="34" charset="0"/>
                <a:ea typeface="Tahoma" panose="020B0604030504040204" pitchFamily="34" charset="0"/>
                <a:cs typeface="Tahoma" panose="020B0604030504040204" pitchFamily="34" charset="0"/>
              </a:rPr>
              <a:t> </a:t>
            </a:r>
            <a:r>
              <a:rPr lang="en-US" sz="3600" b="1" i="0" dirty="0">
                <a:solidFill>
                  <a:schemeClr val="tx1">
                    <a:lumMod val="85000"/>
                    <a:lumOff val="15000"/>
                  </a:schemeClr>
                </a:solidFill>
                <a:effectLst/>
                <a:latin typeface="Tahoma" panose="020B0604030504040204" pitchFamily="34" charset="0"/>
                <a:ea typeface="Tahoma" panose="020B0604030504040204" pitchFamily="34" charset="0"/>
                <a:cs typeface="Tahoma" panose="020B0604030504040204" pitchFamily="34" charset="0"/>
              </a:rPr>
              <a:t>ourselves as finance professionals to be </a:t>
            </a:r>
            <a:r>
              <a:rPr lang="en-US" sz="3600" b="1" i="0" dirty="0">
                <a:solidFill>
                  <a:srgbClr val="C00000"/>
                </a:solidFill>
                <a:effectLst/>
                <a:latin typeface="Tahoma" panose="020B0604030504040204" pitchFamily="34" charset="0"/>
                <a:ea typeface="Tahoma" panose="020B0604030504040204" pitchFamily="34" charset="0"/>
                <a:cs typeface="Tahoma" panose="020B0604030504040204" pitchFamily="34" charset="0"/>
              </a:rPr>
              <a:t>future fit</a:t>
            </a:r>
            <a:endParaRPr lang="en-US" dirty="0">
              <a:solidFill>
                <a:srgbClr val="C00000"/>
              </a:solidFill>
              <a:latin typeface="Tahoma" panose="020B0604030504040204" pitchFamily="34" charset="0"/>
              <a:ea typeface="Tahoma" panose="020B0604030504040204" pitchFamily="34" charset="0"/>
              <a:cs typeface="Tahoma" panose="020B0604030504040204" pitchFamily="34" charset="0"/>
            </a:endParaRPr>
          </a:p>
        </p:txBody>
      </p:sp>
      <p:sp>
        <p:nvSpPr>
          <p:cNvPr id="3" name="Subtitle 2">
            <a:extLst>
              <a:ext uri="{FF2B5EF4-FFF2-40B4-BE49-F238E27FC236}">
                <a16:creationId xmlns:a16="http://schemas.microsoft.com/office/drawing/2014/main" id="{C04D2D80-242F-B27E-7539-C8FC3AC4EEBA}"/>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8250845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990BE-70B2-2684-A974-7C8CF833E8A7}"/>
              </a:ext>
            </a:extLst>
          </p:cNvPr>
          <p:cNvSpPr>
            <a:spLocks noGrp="1"/>
          </p:cNvSpPr>
          <p:nvPr>
            <p:ph type="title"/>
          </p:nvPr>
        </p:nvSpPr>
        <p:spPr>
          <a:xfrm>
            <a:off x="1444671" y="798973"/>
            <a:ext cx="3273099" cy="2359863"/>
          </a:xfrm>
        </p:spPr>
        <p:txBody>
          <a:bodyPr/>
          <a:lstStyle/>
          <a:p>
            <a:r>
              <a:rPr lang="en-US" b="1" dirty="0"/>
              <a:t>In the past 50 years</a:t>
            </a:r>
          </a:p>
        </p:txBody>
      </p:sp>
      <p:sp>
        <p:nvSpPr>
          <p:cNvPr id="3" name="Content Placeholder 2">
            <a:extLst>
              <a:ext uri="{FF2B5EF4-FFF2-40B4-BE49-F238E27FC236}">
                <a16:creationId xmlns:a16="http://schemas.microsoft.com/office/drawing/2014/main" id="{825DEF10-F62D-54D6-FEEB-7BBF62E5C216}"/>
              </a:ext>
            </a:extLst>
          </p:cNvPr>
          <p:cNvSpPr>
            <a:spLocks noGrp="1"/>
          </p:cNvSpPr>
          <p:nvPr>
            <p:ph idx="1"/>
          </p:nvPr>
        </p:nvSpPr>
        <p:spPr>
          <a:xfrm>
            <a:off x="5069716" y="794844"/>
            <a:ext cx="6012470" cy="4658826"/>
          </a:xfrm>
        </p:spPr>
        <p:txBody>
          <a:bodyPr>
            <a:normAutofit lnSpcReduction="10000"/>
          </a:bodyPr>
          <a:lstStyle/>
          <a:p>
            <a:r>
              <a:rPr lang="en-US" b="1" i="0" dirty="0">
                <a:solidFill>
                  <a:srgbClr val="242424"/>
                </a:solidFill>
                <a:effectLst/>
                <a:latin typeface="Calibri" panose="020F0502020204030204" pitchFamily="34" charset="0"/>
              </a:rPr>
              <a:t>Online Banking and Financial Services</a:t>
            </a:r>
          </a:p>
          <a:p>
            <a:pPr lvl="1"/>
            <a:r>
              <a:rPr lang="en-US" dirty="0">
                <a:solidFill>
                  <a:srgbClr val="242424"/>
                </a:solidFill>
                <a:latin typeface="Calibri" panose="020F0502020204030204" pitchFamily="34" charset="0"/>
              </a:rPr>
              <a:t>I</a:t>
            </a:r>
            <a:r>
              <a:rPr lang="en-US" b="0" i="0" dirty="0">
                <a:solidFill>
                  <a:srgbClr val="242424"/>
                </a:solidFill>
                <a:effectLst/>
                <a:latin typeface="Calibri" panose="020F0502020204030204" pitchFamily="34" charset="0"/>
              </a:rPr>
              <a:t>nternet and web-based technologies allowed for the development of online banking and financial services. Customers can now access their accounts, transfer funds, pay bills, and invest online, reducing the need for physical bank branches and paper-based transactions</a:t>
            </a:r>
          </a:p>
          <a:p>
            <a:r>
              <a:rPr lang="en-US" b="1" i="0" dirty="0">
                <a:solidFill>
                  <a:srgbClr val="242424"/>
                </a:solidFill>
                <a:effectLst/>
                <a:latin typeface="Calibri" panose="020F0502020204030204" pitchFamily="34" charset="0"/>
              </a:rPr>
              <a:t>Electronic Trading Platforms</a:t>
            </a:r>
          </a:p>
          <a:p>
            <a:pPr lvl="1"/>
            <a:r>
              <a:rPr lang="en-US" b="0" i="0" dirty="0">
                <a:solidFill>
                  <a:srgbClr val="242424"/>
                </a:solidFill>
                <a:effectLst/>
                <a:latin typeface="Calibri" panose="020F0502020204030204" pitchFamily="34" charset="0"/>
              </a:rPr>
              <a:t>These platforms replaced traditional floor trading with computerized systems, enabling faster and more efficient trading. High-frequency trading (HFT) algorithms now execute millions of trades in milliseconds, impacting market dynamics and liquidity.</a:t>
            </a:r>
          </a:p>
          <a:p>
            <a:pPr marL="457200" lvl="1" indent="0">
              <a:buNone/>
            </a:pPr>
            <a:endParaRPr lang="en-US" b="0" i="0" dirty="0">
              <a:solidFill>
                <a:srgbClr val="242424"/>
              </a:solidFill>
              <a:effectLst/>
              <a:latin typeface="Calibri" panose="020F0502020204030204" pitchFamily="34" charset="0"/>
            </a:endParaRPr>
          </a:p>
          <a:p>
            <a:endParaRPr lang="en-US" dirty="0"/>
          </a:p>
        </p:txBody>
      </p:sp>
      <p:sp>
        <p:nvSpPr>
          <p:cNvPr id="4" name="Text Placeholder 3">
            <a:extLst>
              <a:ext uri="{FF2B5EF4-FFF2-40B4-BE49-F238E27FC236}">
                <a16:creationId xmlns:a16="http://schemas.microsoft.com/office/drawing/2014/main" id="{6D4B9B71-5902-C4D9-4732-11F838F968C2}"/>
              </a:ext>
            </a:extLst>
          </p:cNvPr>
          <p:cNvSpPr>
            <a:spLocks noGrp="1"/>
          </p:cNvSpPr>
          <p:nvPr>
            <p:ph type="body" sz="half" idx="2"/>
          </p:nvPr>
        </p:nvSpPr>
        <p:spPr>
          <a:xfrm>
            <a:off x="1444671" y="3251743"/>
            <a:ext cx="3275013" cy="2201929"/>
          </a:xfrm>
        </p:spPr>
        <p:txBody>
          <a:bodyPr>
            <a:normAutofit/>
          </a:bodyPr>
          <a:lstStyle/>
          <a:p>
            <a:endParaRPr lang="en-US" dirty="0"/>
          </a:p>
        </p:txBody>
      </p:sp>
      <p:pic>
        <p:nvPicPr>
          <p:cNvPr id="9" name="Picture 8">
            <a:extLst>
              <a:ext uri="{FF2B5EF4-FFF2-40B4-BE49-F238E27FC236}">
                <a16:creationId xmlns:a16="http://schemas.microsoft.com/office/drawing/2014/main" id="{14EEC4C2-8A80-169B-C280-F09B55EE4A2A}"/>
              </a:ext>
            </a:extLst>
          </p:cNvPr>
          <p:cNvPicPr>
            <a:picLocks noChangeAspect="1"/>
          </p:cNvPicPr>
          <p:nvPr/>
        </p:nvPicPr>
        <p:blipFill>
          <a:blip r:embed="rId2"/>
          <a:stretch>
            <a:fillRect/>
          </a:stretch>
        </p:blipFill>
        <p:spPr>
          <a:xfrm>
            <a:off x="878540" y="92894"/>
            <a:ext cx="10261601" cy="5966133"/>
          </a:xfrm>
          <a:prstGeom prst="rect">
            <a:avLst/>
          </a:prstGeom>
        </p:spPr>
      </p:pic>
      <p:pic>
        <p:nvPicPr>
          <p:cNvPr id="16" name="Picture 15">
            <a:extLst>
              <a:ext uri="{FF2B5EF4-FFF2-40B4-BE49-F238E27FC236}">
                <a16:creationId xmlns:a16="http://schemas.microsoft.com/office/drawing/2014/main" id="{EACBD3A6-B408-908E-3FAE-5609801C529C}"/>
              </a:ext>
            </a:extLst>
          </p:cNvPr>
          <p:cNvPicPr>
            <a:picLocks noChangeAspect="1"/>
          </p:cNvPicPr>
          <p:nvPr/>
        </p:nvPicPr>
        <p:blipFill>
          <a:blip r:embed="rId3"/>
          <a:stretch>
            <a:fillRect/>
          </a:stretch>
        </p:blipFill>
        <p:spPr>
          <a:xfrm>
            <a:off x="595033" y="2152286"/>
            <a:ext cx="7248231" cy="3093757"/>
          </a:xfrm>
          <a:prstGeom prst="rect">
            <a:avLst/>
          </a:prstGeom>
        </p:spPr>
      </p:pic>
    </p:spTree>
    <p:extLst>
      <p:ext uri="{BB962C8B-B14F-4D97-AF65-F5344CB8AC3E}">
        <p14:creationId xmlns:p14="http://schemas.microsoft.com/office/powerpoint/2010/main" val="845190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990BE-70B2-2684-A974-7C8CF833E8A7}"/>
              </a:ext>
            </a:extLst>
          </p:cNvPr>
          <p:cNvSpPr>
            <a:spLocks noGrp="1"/>
          </p:cNvSpPr>
          <p:nvPr>
            <p:ph type="title"/>
          </p:nvPr>
        </p:nvSpPr>
        <p:spPr>
          <a:xfrm>
            <a:off x="1444671" y="798973"/>
            <a:ext cx="3273099" cy="2359863"/>
          </a:xfrm>
        </p:spPr>
        <p:txBody>
          <a:bodyPr/>
          <a:lstStyle/>
          <a:p>
            <a:pPr algn="ctr"/>
            <a:r>
              <a:rPr lang="en-US" b="1" dirty="0"/>
              <a:t>CURRENT TRENDS</a:t>
            </a:r>
          </a:p>
        </p:txBody>
      </p:sp>
      <p:sp>
        <p:nvSpPr>
          <p:cNvPr id="3" name="Content Placeholder 2">
            <a:extLst>
              <a:ext uri="{FF2B5EF4-FFF2-40B4-BE49-F238E27FC236}">
                <a16:creationId xmlns:a16="http://schemas.microsoft.com/office/drawing/2014/main" id="{825DEF10-F62D-54D6-FEEB-7BBF62E5C216}"/>
              </a:ext>
            </a:extLst>
          </p:cNvPr>
          <p:cNvSpPr>
            <a:spLocks noGrp="1"/>
          </p:cNvSpPr>
          <p:nvPr>
            <p:ph idx="1"/>
          </p:nvPr>
        </p:nvSpPr>
        <p:spPr/>
        <p:txBody>
          <a:bodyPr>
            <a:normAutofit fontScale="92500" lnSpcReduction="20000"/>
          </a:bodyPr>
          <a:lstStyle/>
          <a:p>
            <a:r>
              <a:rPr lang="en-US" b="1" dirty="0">
                <a:solidFill>
                  <a:srgbClr val="242424"/>
                </a:solidFill>
                <a:latin typeface="Calibri" panose="020F0502020204030204" pitchFamily="34" charset="0"/>
              </a:rPr>
              <a:t>Artificial Intelligence (AI) and Machine Learning (ML)</a:t>
            </a:r>
          </a:p>
          <a:p>
            <a:pPr lvl="1"/>
            <a:r>
              <a:rPr lang="en-US" dirty="0">
                <a:solidFill>
                  <a:srgbClr val="242424"/>
                </a:solidFill>
                <a:latin typeface="Calibri" panose="020F0502020204030204" pitchFamily="34" charset="0"/>
              </a:rPr>
              <a:t>AI and ML are being increasingly integrated into various aspects of finance such as algorithmic trading, fraud detection, risk assessment, and customer service. AI-powered chatbots and </a:t>
            </a:r>
            <a:r>
              <a:rPr lang="en-US" dirty="0" err="1">
                <a:solidFill>
                  <a:srgbClr val="242424"/>
                </a:solidFill>
                <a:latin typeface="Calibri" panose="020F0502020204030204" pitchFamily="34" charset="0"/>
              </a:rPr>
              <a:t>robo</a:t>
            </a:r>
            <a:r>
              <a:rPr lang="en-US" dirty="0">
                <a:solidFill>
                  <a:srgbClr val="242424"/>
                </a:solidFill>
                <a:latin typeface="Calibri" panose="020F0502020204030204" pitchFamily="34" charset="0"/>
              </a:rPr>
              <a:t>-advisors are becoming more prevalent in providing personalized financial advice and services.</a:t>
            </a:r>
            <a:endParaRPr lang="en-US" dirty="0"/>
          </a:p>
          <a:p>
            <a:r>
              <a:rPr lang="en-US" b="1" i="0" dirty="0">
                <a:solidFill>
                  <a:srgbClr val="242424"/>
                </a:solidFill>
                <a:effectLst/>
                <a:latin typeface="Calibri" panose="020F0502020204030204" pitchFamily="34" charset="0"/>
              </a:rPr>
              <a:t>Digital Currencies &amp; Central Bank Digital Currencies</a:t>
            </a:r>
          </a:p>
          <a:p>
            <a:pPr lvl="1"/>
            <a:r>
              <a:rPr lang="en-US" dirty="0">
                <a:solidFill>
                  <a:srgbClr val="242424"/>
                </a:solidFill>
                <a:latin typeface="Calibri" panose="020F0502020204030204" pitchFamily="34" charset="0"/>
              </a:rPr>
              <a:t>The adoption of digital currencies, including cryptocurrencies like Bitcoin, has continued to grow. Additionally, several central banks have been exploring the development of their own digital currencies (CBDCs). These digital currencies have the potential to revolutionize the way transactions are conducted, reducing costs and increasing financial inclusion.</a:t>
            </a:r>
            <a:endParaRPr lang="en-US" b="0" i="0" dirty="0">
              <a:solidFill>
                <a:srgbClr val="242424"/>
              </a:solidFill>
              <a:effectLst/>
              <a:latin typeface="Calibri" panose="020F0502020204030204" pitchFamily="34" charset="0"/>
            </a:endParaRPr>
          </a:p>
        </p:txBody>
      </p:sp>
      <p:sp>
        <p:nvSpPr>
          <p:cNvPr id="4" name="Text Placeholder 3">
            <a:extLst>
              <a:ext uri="{FF2B5EF4-FFF2-40B4-BE49-F238E27FC236}">
                <a16:creationId xmlns:a16="http://schemas.microsoft.com/office/drawing/2014/main" id="{6D4B9B71-5902-C4D9-4732-11F838F968C2}"/>
              </a:ext>
            </a:extLst>
          </p:cNvPr>
          <p:cNvSpPr>
            <a:spLocks noGrp="1"/>
          </p:cNvSpPr>
          <p:nvPr>
            <p:ph type="body" sz="half" idx="2"/>
          </p:nvPr>
        </p:nvSpPr>
        <p:spPr>
          <a:xfrm>
            <a:off x="1444671" y="3251743"/>
            <a:ext cx="3275013" cy="2201929"/>
          </a:xfrm>
        </p:spPr>
        <p:txBody>
          <a:bodyPr>
            <a:normAutofit/>
          </a:bodyPr>
          <a:lstStyle/>
          <a:p>
            <a:endParaRPr lang="en-US" dirty="0"/>
          </a:p>
        </p:txBody>
      </p:sp>
      <p:pic>
        <p:nvPicPr>
          <p:cNvPr id="13" name="Picture 12">
            <a:extLst>
              <a:ext uri="{FF2B5EF4-FFF2-40B4-BE49-F238E27FC236}">
                <a16:creationId xmlns:a16="http://schemas.microsoft.com/office/drawing/2014/main" id="{59738882-D5FB-BB4F-9110-EEB9DA010E43}"/>
              </a:ext>
            </a:extLst>
          </p:cNvPr>
          <p:cNvPicPr>
            <a:picLocks noChangeAspect="1"/>
          </p:cNvPicPr>
          <p:nvPr/>
        </p:nvPicPr>
        <p:blipFill>
          <a:blip r:embed="rId2"/>
          <a:stretch>
            <a:fillRect/>
          </a:stretch>
        </p:blipFill>
        <p:spPr>
          <a:xfrm>
            <a:off x="1128429" y="0"/>
            <a:ext cx="3752313" cy="6153793"/>
          </a:xfrm>
          <a:prstGeom prst="rect">
            <a:avLst/>
          </a:prstGeom>
        </p:spPr>
      </p:pic>
      <p:pic>
        <p:nvPicPr>
          <p:cNvPr id="11" name="Picture 10">
            <a:extLst>
              <a:ext uri="{FF2B5EF4-FFF2-40B4-BE49-F238E27FC236}">
                <a16:creationId xmlns:a16="http://schemas.microsoft.com/office/drawing/2014/main" id="{6ADB6143-CA3A-0555-5732-C9FE89C04780}"/>
              </a:ext>
            </a:extLst>
          </p:cNvPr>
          <p:cNvPicPr>
            <a:picLocks noChangeAspect="1"/>
          </p:cNvPicPr>
          <p:nvPr/>
        </p:nvPicPr>
        <p:blipFill>
          <a:blip r:embed="rId3"/>
          <a:stretch>
            <a:fillRect/>
          </a:stretch>
        </p:blipFill>
        <p:spPr>
          <a:xfrm>
            <a:off x="1057835" y="0"/>
            <a:ext cx="10013123" cy="6153793"/>
          </a:xfrm>
          <a:prstGeom prst="rect">
            <a:avLst/>
          </a:prstGeom>
        </p:spPr>
      </p:pic>
    </p:spTree>
    <p:extLst>
      <p:ext uri="{BB962C8B-B14F-4D97-AF65-F5344CB8AC3E}">
        <p14:creationId xmlns:p14="http://schemas.microsoft.com/office/powerpoint/2010/main" val="3907009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wipe(down)">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50BD3B-F172-99B6-F649-7832733FBBE3}"/>
              </a:ext>
            </a:extLst>
          </p:cNvPr>
          <p:cNvSpPr>
            <a:spLocks noGrp="1"/>
          </p:cNvSpPr>
          <p:nvPr>
            <p:ph type="title"/>
          </p:nvPr>
        </p:nvSpPr>
        <p:spPr/>
        <p:txBody>
          <a:bodyPr>
            <a:normAutofit/>
          </a:bodyPr>
          <a:lstStyle/>
          <a:p>
            <a:r>
              <a:rPr lang="en-US" b="1" i="0" dirty="0">
                <a:solidFill>
                  <a:srgbClr val="242424"/>
                </a:solidFill>
                <a:effectLst/>
                <a:latin typeface="Tahoma" panose="020B0604030504040204" pitchFamily="34" charset="0"/>
                <a:ea typeface="Tahoma" panose="020B0604030504040204" pitchFamily="34" charset="0"/>
                <a:cs typeface="Tahoma" panose="020B0604030504040204" pitchFamily="34" charset="0"/>
              </a:rPr>
              <a:t>How will THE finance profession look like in the COMING decades</a:t>
            </a:r>
            <a:endParaRPr lang="en-US" dirty="0">
              <a:latin typeface="Tahoma" panose="020B0604030504040204" pitchFamily="34" charset="0"/>
              <a:ea typeface="Tahoma" panose="020B0604030504040204" pitchFamily="34" charset="0"/>
              <a:cs typeface="Tahoma" panose="020B0604030504040204" pitchFamily="34" charset="0"/>
            </a:endParaRPr>
          </a:p>
        </p:txBody>
      </p:sp>
      <p:sp>
        <p:nvSpPr>
          <p:cNvPr id="6" name="Text Placeholder 5">
            <a:extLst>
              <a:ext uri="{FF2B5EF4-FFF2-40B4-BE49-F238E27FC236}">
                <a16:creationId xmlns:a16="http://schemas.microsoft.com/office/drawing/2014/main" id="{5B5C845B-AC38-9E5A-C0A6-583514A31A0E}"/>
              </a:ext>
            </a:extLst>
          </p:cNvPr>
          <p:cNvSpPr>
            <a:spLocks noGrp="1"/>
          </p:cNvSpPr>
          <p:nvPr>
            <p:ph type="body" idx="1"/>
          </p:nvPr>
        </p:nvSpPr>
        <p:spPr>
          <a:xfrm>
            <a:off x="1447191" y="1795688"/>
            <a:ext cx="4645152" cy="801943"/>
          </a:xfrm>
        </p:spPr>
        <p:txBody>
          <a:bodyPr>
            <a:normAutofit/>
          </a:bodyPr>
          <a:lstStyle/>
          <a:p>
            <a:r>
              <a:rPr lang="en-US" sz="2000" dirty="0"/>
              <a:t>Technology-Driven Transformation</a:t>
            </a:r>
          </a:p>
        </p:txBody>
      </p:sp>
      <p:sp>
        <p:nvSpPr>
          <p:cNvPr id="7" name="Content Placeholder 6">
            <a:extLst>
              <a:ext uri="{FF2B5EF4-FFF2-40B4-BE49-F238E27FC236}">
                <a16:creationId xmlns:a16="http://schemas.microsoft.com/office/drawing/2014/main" id="{5B1FDFF7-4F10-B9DE-F8F7-78225809CED2}"/>
              </a:ext>
            </a:extLst>
          </p:cNvPr>
          <p:cNvSpPr>
            <a:spLocks noGrp="1"/>
          </p:cNvSpPr>
          <p:nvPr>
            <p:ph sz="half" idx="2"/>
          </p:nvPr>
        </p:nvSpPr>
        <p:spPr>
          <a:xfrm>
            <a:off x="1447191" y="2590545"/>
            <a:ext cx="4645152" cy="3014918"/>
          </a:xfrm>
        </p:spPr>
        <p:txBody>
          <a:bodyPr>
            <a:noAutofit/>
          </a:bodyPr>
          <a:lstStyle/>
          <a:p>
            <a:r>
              <a:rPr lang="en-US" sz="1500" b="0" dirty="0">
                <a:solidFill>
                  <a:srgbClr val="242424"/>
                </a:solidFill>
                <a:effectLst/>
                <a:latin typeface="Calibri" panose="020F0502020204030204" pitchFamily="34" charset="0"/>
              </a:rPr>
              <a:t>The finance profession will undergo a profound transformation driven by technology. This encompasses automation, artificial intelligence, data analytics, and the integration of digital currencies. Finance professionals will increasingly rely on technology to automate routine tasks, analyze data for insights, and manage digital assets. This transformation will enhance efficiency and productivity while demanding new skills related to technology and data management.</a:t>
            </a:r>
            <a:endParaRPr lang="en-US" sz="1500" dirty="0"/>
          </a:p>
        </p:txBody>
      </p:sp>
      <p:sp>
        <p:nvSpPr>
          <p:cNvPr id="8" name="Text Placeholder 7">
            <a:extLst>
              <a:ext uri="{FF2B5EF4-FFF2-40B4-BE49-F238E27FC236}">
                <a16:creationId xmlns:a16="http://schemas.microsoft.com/office/drawing/2014/main" id="{A2AB4826-9E46-5A34-A916-E42A523904AF}"/>
              </a:ext>
            </a:extLst>
          </p:cNvPr>
          <p:cNvSpPr>
            <a:spLocks noGrp="1"/>
          </p:cNvSpPr>
          <p:nvPr>
            <p:ph type="body" sz="quarter" idx="3"/>
          </p:nvPr>
        </p:nvSpPr>
        <p:spPr>
          <a:xfrm>
            <a:off x="6412362" y="1799142"/>
            <a:ext cx="4645152" cy="802237"/>
          </a:xfrm>
        </p:spPr>
        <p:txBody>
          <a:bodyPr>
            <a:normAutofit/>
          </a:bodyPr>
          <a:lstStyle/>
          <a:p>
            <a:r>
              <a:rPr lang="en-US" sz="2000" dirty="0"/>
              <a:t>Ethical Finance and Globalization</a:t>
            </a:r>
          </a:p>
        </p:txBody>
      </p:sp>
      <p:sp>
        <p:nvSpPr>
          <p:cNvPr id="9" name="Content Placeholder 8">
            <a:extLst>
              <a:ext uri="{FF2B5EF4-FFF2-40B4-BE49-F238E27FC236}">
                <a16:creationId xmlns:a16="http://schemas.microsoft.com/office/drawing/2014/main" id="{0760C1AE-EA72-1D4D-71A0-C2AFAFA44B42}"/>
              </a:ext>
            </a:extLst>
          </p:cNvPr>
          <p:cNvSpPr>
            <a:spLocks noGrp="1"/>
          </p:cNvSpPr>
          <p:nvPr>
            <p:ph sz="quarter" idx="4"/>
          </p:nvPr>
        </p:nvSpPr>
        <p:spPr>
          <a:xfrm>
            <a:off x="6412362" y="2597631"/>
            <a:ext cx="4645152" cy="3006839"/>
          </a:xfrm>
        </p:spPr>
        <p:txBody>
          <a:bodyPr>
            <a:normAutofit fontScale="92500"/>
          </a:bodyPr>
          <a:lstStyle/>
          <a:p>
            <a:r>
              <a:rPr lang="en-US" sz="1600" dirty="0"/>
              <a:t>Finance professionals will operate in an environment where ethical considerations and globalization play a central role. Sustainability, responsible finance, and the incorporation of ESG factors will be integral to decision-making. Simultaneously, the finance profession will be more globally connected, necessitating an understanding of international markets, regulations, and cross-border collaboration. Ethical finance and global perspectives will guide financial strategies and practices.</a:t>
            </a:r>
          </a:p>
        </p:txBody>
      </p:sp>
    </p:spTree>
    <p:extLst>
      <p:ext uri="{BB962C8B-B14F-4D97-AF65-F5344CB8AC3E}">
        <p14:creationId xmlns:p14="http://schemas.microsoft.com/office/powerpoint/2010/main" val="2992193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52872-AD2E-04D1-AFC2-243C7D723FDD}"/>
              </a:ext>
            </a:extLst>
          </p:cNvPr>
          <p:cNvSpPr>
            <a:spLocks noGrp="1"/>
          </p:cNvSpPr>
          <p:nvPr>
            <p:ph type="title"/>
          </p:nvPr>
        </p:nvSpPr>
        <p:spPr/>
        <p:txBody>
          <a:bodyPr>
            <a:normAutofit/>
          </a:bodyPr>
          <a:lstStyle/>
          <a:p>
            <a:r>
              <a:rPr lang="en-US" sz="2000" b="1" i="0" dirty="0">
                <a:solidFill>
                  <a:srgbClr val="242424"/>
                </a:solidFill>
                <a:effectLst/>
                <a:latin typeface="Tahoma" panose="020B0604030504040204" pitchFamily="34" charset="0"/>
                <a:ea typeface="Tahoma" panose="020B0604030504040204" pitchFamily="34" charset="0"/>
                <a:cs typeface="Tahoma" panose="020B0604030504040204" pitchFamily="34" charset="0"/>
              </a:rPr>
              <a:t>As a student, how do you position yourself to be </a:t>
            </a:r>
            <a:br>
              <a:rPr lang="en-US" sz="2000" b="1" i="0" dirty="0">
                <a:solidFill>
                  <a:srgbClr val="242424"/>
                </a:solidFill>
                <a:effectLst/>
                <a:latin typeface="Tahoma" panose="020B0604030504040204" pitchFamily="34" charset="0"/>
                <a:ea typeface="Tahoma" panose="020B0604030504040204" pitchFamily="34" charset="0"/>
                <a:cs typeface="Tahoma" panose="020B0604030504040204" pitchFamily="34" charset="0"/>
              </a:rPr>
            </a:br>
            <a:r>
              <a:rPr lang="en-US" b="1" i="0" dirty="0">
                <a:solidFill>
                  <a:srgbClr val="C00000"/>
                </a:solidFill>
                <a:effectLst/>
                <a:latin typeface="Tahoma" panose="020B0604030504040204" pitchFamily="34" charset="0"/>
                <a:ea typeface="Tahoma" panose="020B0604030504040204" pitchFamily="34" charset="0"/>
                <a:cs typeface="Tahoma" panose="020B0604030504040204" pitchFamily="34" charset="0"/>
              </a:rPr>
              <a:t>future fit.</a:t>
            </a:r>
            <a:endParaRPr lang="en-US" sz="3600" dirty="0">
              <a:solidFill>
                <a:srgbClr val="C00000"/>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 Placeholder 2">
            <a:extLst>
              <a:ext uri="{FF2B5EF4-FFF2-40B4-BE49-F238E27FC236}">
                <a16:creationId xmlns:a16="http://schemas.microsoft.com/office/drawing/2014/main" id="{96F4B5CF-FC65-C4A2-7F6B-4379D444C14A}"/>
              </a:ext>
            </a:extLst>
          </p:cNvPr>
          <p:cNvSpPr>
            <a:spLocks noGrp="1"/>
          </p:cNvSpPr>
          <p:nvPr>
            <p:ph type="body" idx="1"/>
          </p:nvPr>
        </p:nvSpPr>
        <p:spPr>
          <a:xfrm>
            <a:off x="1444529" y="1941039"/>
            <a:ext cx="4645152" cy="420296"/>
          </a:xfrm>
        </p:spPr>
        <p:txBody>
          <a:bodyPr>
            <a:normAutofit/>
          </a:bodyPr>
          <a:lstStyle/>
          <a:p>
            <a:r>
              <a:rPr lang="en-US" sz="1800" dirty="0"/>
              <a:t>Education &amp; skills development</a:t>
            </a:r>
          </a:p>
        </p:txBody>
      </p:sp>
      <p:sp>
        <p:nvSpPr>
          <p:cNvPr id="4" name="Content Placeholder 3">
            <a:extLst>
              <a:ext uri="{FF2B5EF4-FFF2-40B4-BE49-F238E27FC236}">
                <a16:creationId xmlns:a16="http://schemas.microsoft.com/office/drawing/2014/main" id="{013D6849-C4F4-024B-5A6C-FB49C33A6C4E}"/>
              </a:ext>
            </a:extLst>
          </p:cNvPr>
          <p:cNvSpPr>
            <a:spLocks noGrp="1"/>
          </p:cNvSpPr>
          <p:nvPr>
            <p:ph sz="half" idx="2"/>
          </p:nvPr>
        </p:nvSpPr>
        <p:spPr>
          <a:xfrm>
            <a:off x="1444529" y="2361335"/>
            <a:ext cx="4830779" cy="3424288"/>
          </a:xfrm>
        </p:spPr>
        <p:txBody>
          <a:bodyPr>
            <a:normAutofit fontScale="62500" lnSpcReduction="20000"/>
          </a:bodyPr>
          <a:lstStyle/>
          <a:p>
            <a:r>
              <a:rPr lang="en-US" dirty="0"/>
              <a:t>Pursue advanced degrees or certifications.</a:t>
            </a:r>
          </a:p>
          <a:p>
            <a:pPr lvl="1"/>
            <a:r>
              <a:rPr lang="en-US" dirty="0"/>
              <a:t>CFA, ACCA, CA, CIB, CPA, CIMA, FPAG etc.</a:t>
            </a:r>
          </a:p>
          <a:p>
            <a:r>
              <a:rPr lang="en-US" dirty="0"/>
              <a:t>Develop technical and soft skills essential in finance.</a:t>
            </a:r>
          </a:p>
          <a:p>
            <a:pPr lvl="1"/>
            <a:r>
              <a:rPr lang="en-US" dirty="0"/>
              <a:t>Excel, SQL, Python, Tableau, Power BI, ChatGPT/Prompt Engineering (Financial Analysis, Data Analysis, Financial Modelling, Risk Management, Investment Analysis, Budgeting &amp; Forecasting, Taxation, Reporting &amp; Compliance).</a:t>
            </a:r>
          </a:p>
          <a:p>
            <a:pPr lvl="1"/>
            <a:r>
              <a:rPr lang="en-US" dirty="0"/>
              <a:t>Obtain knowledge and hands-on training on globally used core financial systems such as SAP, Sage, Oracle, and NetSuite.</a:t>
            </a:r>
          </a:p>
          <a:p>
            <a:pPr lvl="1"/>
            <a:r>
              <a:rPr lang="en-US" dirty="0"/>
              <a:t>Communication, Negotiation, Collaboration </a:t>
            </a:r>
          </a:p>
          <a:p>
            <a:r>
              <a:rPr lang="en-US" dirty="0"/>
              <a:t>Stay updated with industry knowledge and trends through continuous learning.</a:t>
            </a:r>
          </a:p>
          <a:p>
            <a:pPr lvl="1"/>
            <a:r>
              <a:rPr lang="en-US" dirty="0"/>
              <a:t>Investopedia, </a:t>
            </a:r>
            <a:r>
              <a:rPr lang="en-US" dirty="0">
                <a:sym typeface="Wingdings" panose="05000000000000000000" pitchFamily="2" charset="2"/>
              </a:rPr>
              <a:t>Finance Blogs/Vlogs, ChatGPT,</a:t>
            </a:r>
            <a:r>
              <a:rPr lang="en-US" dirty="0"/>
              <a:t> TikTok </a:t>
            </a:r>
            <a:r>
              <a:rPr lang="en-US" dirty="0">
                <a:sym typeface="Wingdings" panose="05000000000000000000" pitchFamily="2" charset="2"/>
              </a:rPr>
              <a:t></a:t>
            </a:r>
            <a:endParaRPr lang="en-US" dirty="0"/>
          </a:p>
        </p:txBody>
      </p:sp>
      <p:sp>
        <p:nvSpPr>
          <p:cNvPr id="5" name="Text Placeholder 4">
            <a:extLst>
              <a:ext uri="{FF2B5EF4-FFF2-40B4-BE49-F238E27FC236}">
                <a16:creationId xmlns:a16="http://schemas.microsoft.com/office/drawing/2014/main" id="{FC9F9839-9571-9FAD-E2D6-93998608BE0A}"/>
              </a:ext>
            </a:extLst>
          </p:cNvPr>
          <p:cNvSpPr>
            <a:spLocks noGrp="1"/>
          </p:cNvSpPr>
          <p:nvPr>
            <p:ph type="body" sz="quarter" idx="3"/>
          </p:nvPr>
        </p:nvSpPr>
        <p:spPr>
          <a:xfrm>
            <a:off x="6409700" y="1944492"/>
            <a:ext cx="4645152" cy="416843"/>
          </a:xfrm>
        </p:spPr>
        <p:txBody>
          <a:bodyPr>
            <a:normAutofit/>
          </a:bodyPr>
          <a:lstStyle/>
          <a:p>
            <a:r>
              <a:rPr lang="en-US" sz="1800" dirty="0"/>
              <a:t>Practical experience &amp; networking</a:t>
            </a:r>
          </a:p>
        </p:txBody>
      </p:sp>
      <p:sp>
        <p:nvSpPr>
          <p:cNvPr id="6" name="Content Placeholder 5">
            <a:extLst>
              <a:ext uri="{FF2B5EF4-FFF2-40B4-BE49-F238E27FC236}">
                <a16:creationId xmlns:a16="http://schemas.microsoft.com/office/drawing/2014/main" id="{6B514365-370E-9C7F-4E7D-E4AD9FB5B451}"/>
              </a:ext>
            </a:extLst>
          </p:cNvPr>
          <p:cNvSpPr>
            <a:spLocks noGrp="1"/>
          </p:cNvSpPr>
          <p:nvPr>
            <p:ph sz="quarter" idx="4"/>
          </p:nvPr>
        </p:nvSpPr>
        <p:spPr>
          <a:xfrm>
            <a:off x="6409700" y="2361335"/>
            <a:ext cx="4645152" cy="2637371"/>
          </a:xfrm>
        </p:spPr>
        <p:txBody>
          <a:bodyPr>
            <a:normAutofit fontScale="62500" lnSpcReduction="20000"/>
          </a:bodyPr>
          <a:lstStyle/>
          <a:p>
            <a:r>
              <a:rPr lang="en-US" dirty="0"/>
              <a:t>Gain hands-on experience through internships and campus involvement.</a:t>
            </a:r>
          </a:p>
          <a:p>
            <a:pPr lvl="1"/>
            <a:r>
              <a:rPr lang="en-US" dirty="0"/>
              <a:t>Banks &amp; Other Fis, FinTech Start-Ups etc.</a:t>
            </a:r>
          </a:p>
          <a:p>
            <a:r>
              <a:rPr lang="en-US" dirty="0"/>
              <a:t>Build a professional network by attending industry events and using online platforms like LinkedIn.</a:t>
            </a:r>
          </a:p>
          <a:p>
            <a:r>
              <a:rPr lang="en-US" dirty="0"/>
              <a:t>Seek mentorship and guidance from experienced professionals</a:t>
            </a:r>
          </a:p>
        </p:txBody>
      </p:sp>
    </p:spTree>
    <p:extLst>
      <p:ext uri="{BB962C8B-B14F-4D97-AF65-F5344CB8AC3E}">
        <p14:creationId xmlns:p14="http://schemas.microsoft.com/office/powerpoint/2010/main" val="209236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E52F5-94BF-75B7-3AC0-45C89193E1DD}"/>
              </a:ext>
            </a:extLst>
          </p:cNvPr>
          <p:cNvSpPr>
            <a:spLocks noGrp="1"/>
          </p:cNvSpPr>
          <p:nvPr>
            <p:ph type="title"/>
          </p:nvPr>
        </p:nvSpPr>
        <p:spPr>
          <a:xfrm>
            <a:off x="1449853" y="763183"/>
            <a:ext cx="9607661" cy="1056319"/>
          </a:xfrm>
        </p:spPr>
        <p:txBody>
          <a:bodyPr>
            <a:normAutofit/>
          </a:bodyPr>
          <a:lstStyle/>
          <a:p>
            <a:r>
              <a:rPr lang="en-US" sz="2200" b="1" i="0" dirty="0">
                <a:solidFill>
                  <a:srgbClr val="242424"/>
                </a:solidFill>
                <a:effectLst/>
                <a:latin typeface="Tahoma" panose="020B0604030504040204" pitchFamily="34" charset="0"/>
                <a:ea typeface="Tahoma" panose="020B0604030504040204" pitchFamily="34" charset="0"/>
                <a:cs typeface="Tahoma" panose="020B0604030504040204" pitchFamily="34" charset="0"/>
              </a:rPr>
              <a:t>As a student, how do you position yourself to be </a:t>
            </a:r>
            <a:br>
              <a:rPr lang="en-US" sz="3200" b="1" i="0" dirty="0">
                <a:solidFill>
                  <a:srgbClr val="242424"/>
                </a:solidFill>
                <a:effectLst/>
                <a:latin typeface="Tahoma" panose="020B0604030504040204" pitchFamily="34" charset="0"/>
                <a:ea typeface="Tahoma" panose="020B0604030504040204" pitchFamily="34" charset="0"/>
                <a:cs typeface="Tahoma" panose="020B0604030504040204" pitchFamily="34" charset="0"/>
              </a:rPr>
            </a:br>
            <a:r>
              <a:rPr lang="en-US" b="1" i="0" dirty="0">
                <a:solidFill>
                  <a:srgbClr val="C00000"/>
                </a:solidFill>
                <a:effectLst/>
                <a:latin typeface="Tahoma" panose="020B0604030504040204" pitchFamily="34" charset="0"/>
                <a:ea typeface="Tahoma" panose="020B0604030504040204" pitchFamily="34" charset="0"/>
                <a:cs typeface="Tahoma" panose="020B0604030504040204" pitchFamily="34" charset="0"/>
              </a:rPr>
              <a:t>future fit.</a:t>
            </a:r>
            <a:endParaRPr lang="en-US" dirty="0"/>
          </a:p>
        </p:txBody>
      </p:sp>
      <p:sp>
        <p:nvSpPr>
          <p:cNvPr id="3" name="Text Placeholder 2">
            <a:extLst>
              <a:ext uri="{FF2B5EF4-FFF2-40B4-BE49-F238E27FC236}">
                <a16:creationId xmlns:a16="http://schemas.microsoft.com/office/drawing/2014/main" id="{2F42BB4A-E214-835F-0EF0-16A07E31B93B}"/>
              </a:ext>
            </a:extLst>
          </p:cNvPr>
          <p:cNvSpPr>
            <a:spLocks noGrp="1"/>
          </p:cNvSpPr>
          <p:nvPr>
            <p:ph type="body" idx="1"/>
          </p:nvPr>
        </p:nvSpPr>
        <p:spPr>
          <a:xfrm>
            <a:off x="1447191" y="2019550"/>
            <a:ext cx="9607660" cy="467966"/>
          </a:xfrm>
        </p:spPr>
        <p:txBody>
          <a:bodyPr>
            <a:normAutofit/>
          </a:bodyPr>
          <a:lstStyle/>
          <a:p>
            <a:r>
              <a:rPr lang="en-US" dirty="0"/>
              <a:t>Career Preparation and Adaptability</a:t>
            </a:r>
          </a:p>
        </p:txBody>
      </p:sp>
      <p:sp>
        <p:nvSpPr>
          <p:cNvPr id="4" name="Content Placeholder 3">
            <a:extLst>
              <a:ext uri="{FF2B5EF4-FFF2-40B4-BE49-F238E27FC236}">
                <a16:creationId xmlns:a16="http://schemas.microsoft.com/office/drawing/2014/main" id="{C29A3194-A625-4DA5-6DDE-167B2E9E8788}"/>
              </a:ext>
            </a:extLst>
          </p:cNvPr>
          <p:cNvSpPr>
            <a:spLocks noGrp="1"/>
          </p:cNvSpPr>
          <p:nvPr>
            <p:ph sz="half" idx="2"/>
          </p:nvPr>
        </p:nvSpPr>
        <p:spPr>
          <a:xfrm>
            <a:off x="1447190" y="2558359"/>
            <a:ext cx="9607661" cy="2644457"/>
          </a:xfrm>
        </p:spPr>
        <p:txBody>
          <a:bodyPr>
            <a:normAutofit/>
          </a:bodyPr>
          <a:lstStyle/>
          <a:p>
            <a:pPr algn="l" fontAlgn="base"/>
            <a:r>
              <a:rPr lang="en-US" sz="1800" b="0" dirty="0">
                <a:solidFill>
                  <a:srgbClr val="242424"/>
                </a:solidFill>
                <a:effectLst/>
                <a:latin typeface="Calibri" panose="020F0502020204030204" pitchFamily="34" charset="0"/>
              </a:rPr>
              <a:t>Tailor your resume and cover letter for finance roles.</a:t>
            </a:r>
          </a:p>
          <a:p>
            <a:pPr algn="l" fontAlgn="base"/>
            <a:r>
              <a:rPr lang="en-US" sz="1800" b="0" dirty="0">
                <a:solidFill>
                  <a:srgbClr val="242424"/>
                </a:solidFill>
                <a:effectLst/>
                <a:latin typeface="Calibri" panose="020F0502020204030204" pitchFamily="34" charset="0"/>
              </a:rPr>
              <a:t>Prepare for interviews by practicing common finance questions.</a:t>
            </a:r>
          </a:p>
          <a:p>
            <a:pPr algn="l" fontAlgn="base"/>
            <a:r>
              <a:rPr lang="en-US" sz="1800" b="0" dirty="0">
                <a:solidFill>
                  <a:srgbClr val="242424"/>
                </a:solidFill>
                <a:effectLst/>
                <a:latin typeface="Calibri" panose="020F0502020204030204" pitchFamily="34" charset="0"/>
              </a:rPr>
              <a:t>Stay informed about industry developments and be open to various finance career paths to remain adaptable and open-minded.</a:t>
            </a:r>
          </a:p>
          <a:p>
            <a:pPr algn="l" fontAlgn="base"/>
            <a:r>
              <a:rPr lang="en-US" sz="1800" dirty="0">
                <a:solidFill>
                  <a:srgbClr val="C00000"/>
                </a:solidFill>
                <a:latin typeface="Calibri" panose="020F0502020204030204" pitchFamily="34" charset="0"/>
              </a:rPr>
              <a:t>Get a Mentor </a:t>
            </a:r>
            <a:r>
              <a:rPr lang="en-US" sz="1800" dirty="0">
                <a:solidFill>
                  <a:srgbClr val="242424"/>
                </a:solidFill>
                <a:latin typeface="Calibri" panose="020F0502020204030204" pitchFamily="34" charset="0"/>
              </a:rPr>
              <a:t>to steer you through the convolutions.</a:t>
            </a:r>
            <a:endParaRPr lang="en-US" sz="1800" b="0" dirty="0">
              <a:solidFill>
                <a:srgbClr val="242424"/>
              </a:solidFill>
              <a:effectLst/>
              <a:latin typeface="Calibri" panose="020F0502020204030204" pitchFamily="34" charset="0"/>
            </a:endParaRPr>
          </a:p>
          <a:p>
            <a:r>
              <a:rPr lang="en-US" dirty="0">
                <a:solidFill>
                  <a:srgbClr val="C00000"/>
                </a:solidFill>
              </a:rPr>
              <a:t>Attract a Sponsor!</a:t>
            </a:r>
          </a:p>
        </p:txBody>
      </p:sp>
    </p:spTree>
    <p:extLst>
      <p:ext uri="{BB962C8B-B14F-4D97-AF65-F5344CB8AC3E}">
        <p14:creationId xmlns:p14="http://schemas.microsoft.com/office/powerpoint/2010/main" val="2090247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7672A27-9DF1-21F7-A73E-9FE0C90F3981}"/>
              </a:ext>
            </a:extLst>
          </p:cNvPr>
          <p:cNvSpPr>
            <a:spLocks noGrp="1"/>
          </p:cNvSpPr>
          <p:nvPr>
            <p:ph type="ctrTitle"/>
          </p:nvPr>
        </p:nvSpPr>
        <p:spPr/>
        <p:txBody>
          <a:bodyPr>
            <a:noAutofit/>
          </a:bodyPr>
          <a:lstStyle/>
          <a:p>
            <a:r>
              <a:rPr lang="en-US" sz="3600" cap="none" dirty="0">
                <a:latin typeface="Abadi" panose="020B0604020104020204" pitchFamily="34" charset="0"/>
              </a:rPr>
              <a:t>The truth is that most people never start because they never want to be seen starting from the bottom. </a:t>
            </a:r>
            <a:br>
              <a:rPr lang="en-US" sz="3600" cap="none" dirty="0">
                <a:latin typeface="Abadi" panose="020B0604020104020204" pitchFamily="34" charset="0"/>
              </a:rPr>
            </a:br>
            <a:r>
              <a:rPr lang="en-US" sz="4000" b="1" cap="none" dirty="0">
                <a:solidFill>
                  <a:srgbClr val="C00000"/>
                </a:solidFill>
                <a:latin typeface="Abadi" panose="020B0604020104020204" pitchFamily="34" charset="0"/>
              </a:rPr>
              <a:t>Don’t be most people.</a:t>
            </a:r>
            <a:endParaRPr lang="en-US" sz="3600" b="1" cap="none" dirty="0">
              <a:solidFill>
                <a:srgbClr val="C00000"/>
              </a:solidFill>
              <a:latin typeface="Abadi" panose="020B0604020104020204" pitchFamily="34" charset="0"/>
            </a:endParaRPr>
          </a:p>
        </p:txBody>
      </p:sp>
      <p:sp>
        <p:nvSpPr>
          <p:cNvPr id="8" name="Subtitle 7">
            <a:extLst>
              <a:ext uri="{FF2B5EF4-FFF2-40B4-BE49-F238E27FC236}">
                <a16:creationId xmlns:a16="http://schemas.microsoft.com/office/drawing/2014/main" id="{734C596E-36B0-7A84-CF90-0ABD652B4E50}"/>
              </a:ext>
            </a:extLst>
          </p:cNvPr>
          <p:cNvSpPr>
            <a:spLocks noGrp="1"/>
          </p:cNvSpPr>
          <p:nvPr>
            <p:ph type="subTitle" idx="1"/>
          </p:nvPr>
        </p:nvSpPr>
        <p:spPr/>
        <p:txBody>
          <a:bodyPr/>
          <a:lstStyle/>
          <a:p>
            <a:r>
              <a:rPr lang="en-US" dirty="0"/>
              <a:t>COLONEL HARLAND SANDERS – </a:t>
            </a:r>
            <a:r>
              <a:rPr lang="en-US" b="1" dirty="0"/>
              <a:t>FOUNDER OF KFC</a:t>
            </a:r>
          </a:p>
        </p:txBody>
      </p:sp>
    </p:spTree>
    <p:extLst>
      <p:ext uri="{BB962C8B-B14F-4D97-AF65-F5344CB8AC3E}">
        <p14:creationId xmlns:p14="http://schemas.microsoft.com/office/powerpoint/2010/main" val="2014297399"/>
      </p:ext>
    </p:extLst>
  </p:cSld>
  <p:clrMapOvr>
    <a:masterClrMapping/>
  </p:clrMapOvr>
</p:sld>
</file>

<file path=ppt/theme/theme1.xml><?xml version="1.0" encoding="utf-8"?>
<a:theme xmlns:a="http://schemas.openxmlformats.org/drawingml/2006/main" name="Gallery">
  <a:themeElements>
    <a:clrScheme name="Absa1">
      <a:dk1>
        <a:sysClr val="windowText" lastClr="000000"/>
      </a:dk1>
      <a:lt1>
        <a:sysClr val="window" lastClr="FFFFFF"/>
      </a:lt1>
      <a:dk2>
        <a:srgbClr val="1E5155"/>
      </a:dk2>
      <a:lt2>
        <a:srgbClr val="EBEBEB"/>
      </a:lt2>
      <a:accent1>
        <a:srgbClr val="BE0028"/>
      </a:accent1>
      <a:accent2>
        <a:srgbClr val="FA551E"/>
      </a:accent2>
      <a:accent3>
        <a:srgbClr val="500A28"/>
      </a:accent3>
      <a:accent4>
        <a:srgbClr val="F05A78"/>
      </a:accent4>
      <a:accent5>
        <a:srgbClr val="870A3C"/>
      </a:accent5>
      <a:accent6>
        <a:srgbClr val="FE2D28"/>
      </a:accent6>
      <a:hlink>
        <a:srgbClr val="FF780F"/>
      </a:hlink>
      <a:folHlink>
        <a:srgbClr val="AF144B"/>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4733</TotalTime>
  <Words>672</Words>
  <Application>Microsoft Office PowerPoint</Application>
  <PresentationFormat>Widescreen</PresentationFormat>
  <Paragraphs>40</Paragraphs>
  <Slides>8</Slides>
  <Notes>0</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Abadi</vt:lpstr>
      <vt:lpstr>arial</vt:lpstr>
      <vt:lpstr>arial</vt:lpstr>
      <vt:lpstr>Avenir Next LT Pro</vt:lpstr>
      <vt:lpstr>Calibri</vt:lpstr>
      <vt:lpstr>Gill Sans MT</vt:lpstr>
      <vt:lpstr>inherit</vt:lpstr>
      <vt:lpstr>Tahoma</vt:lpstr>
      <vt:lpstr>Gallery</vt:lpstr>
      <vt:lpstr>PowerPoint Presentation</vt:lpstr>
      <vt:lpstr>How Technology is changing the world of Finance;  Repositioning ourselves as finance professionals to be future fit</vt:lpstr>
      <vt:lpstr>In the past 50 years</vt:lpstr>
      <vt:lpstr>CURRENT TRENDS</vt:lpstr>
      <vt:lpstr>How will THE finance profession look like in the COMING decades</vt:lpstr>
      <vt:lpstr>As a student, how do you position yourself to be  future fit.</vt:lpstr>
      <vt:lpstr>As a student, how do you position yourself to be  future fit.</vt:lpstr>
      <vt:lpstr>The truth is that most people never start because they never want to be seen starting from the bottom.  Don’t be most people.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Technology is changing the world of Finance;  Repositioning ourselves as finance professionals to be future fit</dc:title>
  <dc:creator>Daniel Hammond (GH)</dc:creator>
  <cp:lastModifiedBy>Daniel Hammond (GH)</cp:lastModifiedBy>
  <cp:revision>5</cp:revision>
  <dcterms:created xsi:type="dcterms:W3CDTF">2023-09-15T23:48:49Z</dcterms:created>
  <dcterms:modified xsi:type="dcterms:W3CDTF">2023-09-20T17:09:55Z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4717846f-5cc6-4a7b-8ea8-0a309b6eea9f</vt:lpwstr>
  </property>
  <property fmtid="{D5CDD505-2E9C-101B-9397-08002B2CF9AE}" pid="3" name="TitusArchived">
    <vt:lpwstr>TitusArchivedFalse</vt:lpwstr>
  </property>
  <property fmtid="{D5CDD505-2E9C-101B-9397-08002B2CF9AE}" pid="4" name="TitusDestroyByDate">
    <vt:lpwstr>2030-09-13</vt:lpwstr>
  </property>
  <property fmtid="{D5CDD505-2E9C-101B-9397-08002B2CF9AE}" pid="5" name="TitusContentScanMode">
    <vt:lpwstr>TitusContentScanModeAutomatic</vt:lpwstr>
  </property>
  <property fmtid="{D5CDD505-2E9C-101B-9397-08002B2CF9AE}" pid="6" name="TitusClassification">
    <vt:lpwstr>TitusRestricted</vt:lpwstr>
  </property>
  <property fmtid="{D5CDD505-2E9C-101B-9397-08002B2CF9AE}" pid="7" name="TitusGDPR">
    <vt:lpwstr>TitusGDPRNo</vt:lpwstr>
  </property>
  <property fmtid="{D5CDD505-2E9C-101B-9397-08002B2CF9AE}" pid="8" name="TitusPCI">
    <vt:lpwstr>TitusPCINo</vt:lpwstr>
  </property>
  <property fmtid="{D5CDD505-2E9C-101B-9397-08002B2CF9AE}" pid="9" name="TitusPOPI">
    <vt:lpwstr>TitusPOPINo</vt:lpwstr>
  </property>
  <property fmtid="{D5CDD505-2E9C-101B-9397-08002B2CF9AE}" pid="10" name="TitusPOPISpecial">
    <vt:lpwstr>TitusPOPISpecialNo</vt:lpwstr>
  </property>
</Properties>
</file>

<file path=docProps/thumbnail.jpeg>
</file>